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50" r:id="rId1"/>
  </p:sldMasterIdLst>
  <p:notesMasterIdLst>
    <p:notesMasterId r:id="rId25"/>
  </p:notesMasterIdLst>
  <p:sldIdLst>
    <p:sldId id="256" r:id="rId2"/>
    <p:sldId id="621" r:id="rId3"/>
    <p:sldId id="788" r:id="rId4"/>
    <p:sldId id="789" r:id="rId5"/>
    <p:sldId id="792" r:id="rId6"/>
    <p:sldId id="793" r:id="rId7"/>
    <p:sldId id="790" r:id="rId8"/>
    <p:sldId id="807" r:id="rId9"/>
    <p:sldId id="808" r:id="rId10"/>
    <p:sldId id="791" r:id="rId11"/>
    <p:sldId id="794" r:id="rId12"/>
    <p:sldId id="795" r:id="rId13"/>
    <p:sldId id="796" r:id="rId14"/>
    <p:sldId id="797" r:id="rId15"/>
    <p:sldId id="798" r:id="rId16"/>
    <p:sldId id="799" r:id="rId17"/>
    <p:sldId id="802" r:id="rId18"/>
    <p:sldId id="804" r:id="rId19"/>
    <p:sldId id="803" r:id="rId20"/>
    <p:sldId id="800" r:id="rId21"/>
    <p:sldId id="801" r:id="rId22"/>
    <p:sldId id="768" r:id="rId23"/>
    <p:sldId id="806" r:id="rId24"/>
  </p:sldIdLst>
  <p:sldSz cx="9144000" cy="6858000" type="screen4x3"/>
  <p:notesSz cx="6858000" cy="9144000"/>
  <p:defaultTextStyle>
    <a:defPPr>
      <a:defRPr lang="en-GB"/>
    </a:defPPr>
    <a:lvl1pPr algn="l" defTabSz="449263" rtl="0" fontAlgn="base">
      <a:spcBef>
        <a:spcPct val="0"/>
      </a:spcBef>
      <a:spcAft>
        <a:spcPct val="0"/>
      </a:spcAft>
      <a:buClr>
        <a:srgbClr val="000000"/>
      </a:buClr>
      <a:buSzPct val="100000"/>
      <a:buFont typeface="Times New Roman" pitchFamily="18" charset="0"/>
      <a:defRPr kern="1200">
        <a:solidFill>
          <a:schemeClr val="bg1"/>
        </a:solidFill>
        <a:latin typeface="Calibri" pitchFamily="34" charset="0"/>
        <a:ea typeface="MS PGothic" pitchFamily="34" charset="-128"/>
        <a:cs typeface="+mn-cs"/>
      </a:defRPr>
    </a:lvl1pPr>
    <a:lvl2pPr marL="742950" indent="-285750" algn="l" defTabSz="449263" rtl="0" fontAlgn="base">
      <a:spcBef>
        <a:spcPct val="0"/>
      </a:spcBef>
      <a:spcAft>
        <a:spcPct val="0"/>
      </a:spcAft>
      <a:buClr>
        <a:srgbClr val="000000"/>
      </a:buClr>
      <a:buSzPct val="100000"/>
      <a:buFont typeface="Times New Roman" pitchFamily="18" charset="0"/>
      <a:defRPr kern="1200">
        <a:solidFill>
          <a:schemeClr val="bg1"/>
        </a:solidFill>
        <a:latin typeface="Calibri" pitchFamily="34" charset="0"/>
        <a:ea typeface="MS PGothic" pitchFamily="34" charset="-128"/>
        <a:cs typeface="+mn-cs"/>
      </a:defRPr>
    </a:lvl2pPr>
    <a:lvl3pPr marL="1143000" indent="-228600" algn="l" defTabSz="449263" rtl="0" fontAlgn="base">
      <a:spcBef>
        <a:spcPct val="0"/>
      </a:spcBef>
      <a:spcAft>
        <a:spcPct val="0"/>
      </a:spcAft>
      <a:buClr>
        <a:srgbClr val="000000"/>
      </a:buClr>
      <a:buSzPct val="100000"/>
      <a:buFont typeface="Times New Roman" pitchFamily="18" charset="0"/>
      <a:defRPr kern="1200">
        <a:solidFill>
          <a:schemeClr val="bg1"/>
        </a:solidFill>
        <a:latin typeface="Calibri" pitchFamily="34" charset="0"/>
        <a:ea typeface="MS PGothic" pitchFamily="34" charset="-128"/>
        <a:cs typeface="+mn-cs"/>
      </a:defRPr>
    </a:lvl3pPr>
    <a:lvl4pPr marL="1600200" indent="-228600" algn="l" defTabSz="449263" rtl="0" fontAlgn="base">
      <a:spcBef>
        <a:spcPct val="0"/>
      </a:spcBef>
      <a:spcAft>
        <a:spcPct val="0"/>
      </a:spcAft>
      <a:buClr>
        <a:srgbClr val="000000"/>
      </a:buClr>
      <a:buSzPct val="100000"/>
      <a:buFont typeface="Times New Roman" pitchFamily="18" charset="0"/>
      <a:defRPr kern="1200">
        <a:solidFill>
          <a:schemeClr val="bg1"/>
        </a:solidFill>
        <a:latin typeface="Calibri" pitchFamily="34" charset="0"/>
        <a:ea typeface="MS PGothic" pitchFamily="34" charset="-128"/>
        <a:cs typeface="+mn-cs"/>
      </a:defRPr>
    </a:lvl4pPr>
    <a:lvl5pPr marL="2057400" indent="-228600" algn="l" defTabSz="449263" rtl="0" fontAlgn="base">
      <a:spcBef>
        <a:spcPct val="0"/>
      </a:spcBef>
      <a:spcAft>
        <a:spcPct val="0"/>
      </a:spcAft>
      <a:buClr>
        <a:srgbClr val="000000"/>
      </a:buClr>
      <a:buSzPct val="100000"/>
      <a:buFont typeface="Times New Roman" pitchFamily="18" charset="0"/>
      <a:defRPr kern="1200">
        <a:solidFill>
          <a:schemeClr val="bg1"/>
        </a:solidFill>
        <a:latin typeface="Calibri" pitchFamily="34" charset="0"/>
        <a:ea typeface="MS PGothic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bg1"/>
        </a:solidFill>
        <a:latin typeface="Calibri" pitchFamily="34" charset="0"/>
        <a:ea typeface="MS PGothic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bg1"/>
        </a:solidFill>
        <a:latin typeface="Calibri" pitchFamily="34" charset="0"/>
        <a:ea typeface="MS PGothic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bg1"/>
        </a:solidFill>
        <a:latin typeface="Calibri" pitchFamily="34" charset="0"/>
        <a:ea typeface="MS PGothic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bg1"/>
        </a:solidFill>
        <a:latin typeface="Calibri" pitchFamily="34" charset="0"/>
        <a:ea typeface="MS PGothic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Marcelo" initials="M" lastIdx="1" clrIdx="0"/>
  <p:cmAuthor id="1" name="Guilherme" initials="GCJ" lastIdx="7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7DBC00"/>
    <a:srgbClr val="E1E1C3"/>
    <a:srgbClr val="990000"/>
    <a:srgbClr val="FFFFFF"/>
    <a:srgbClr val="CCCC00"/>
    <a:srgbClr val="000000"/>
    <a:srgbClr val="00B050"/>
    <a:srgbClr val="CCFFCC"/>
    <a:srgbClr val="EA4316"/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Estilo Mé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Estilo Médio 2 - Ênfase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583"/>
    <p:restoredTop sz="85378" autoAdjust="0"/>
  </p:normalViewPr>
  <p:slideViewPr>
    <p:cSldViewPr>
      <p:cViewPr varScale="1">
        <p:scale>
          <a:sx n="104" d="100"/>
          <a:sy n="104" d="100"/>
        </p:scale>
        <p:origin x="2904" y="192"/>
      </p:cViewPr>
      <p:guideLst>
        <p:guide orient="horz" pos="2160"/>
        <p:guide pos="2880"/>
      </p:guideLst>
    </p:cSldViewPr>
  </p:slideViewPr>
  <p:outlineViewPr>
    <p:cViewPr varScale="1">
      <p:scale>
        <a:sx n="170" d="200"/>
        <a:sy n="170" d="200"/>
      </p:scale>
      <p:origin x="-780" y="-8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AutoShape 1"/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t-BR">
              <a:cs typeface="Arial" charset="0"/>
            </a:endParaRPr>
          </a:p>
        </p:txBody>
      </p:sp>
      <p:sp>
        <p:nvSpPr>
          <p:cNvPr id="44035" name="Text Box 2"/>
          <p:cNvSpPr txBox="1"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t-BR">
              <a:cs typeface="Arial" charset="0"/>
            </a:endParaRP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3884613" y="0"/>
            <a:ext cx="2970212" cy="45561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r"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  <a:ea typeface="+mn-ea"/>
                <a:cs typeface="Arial Unicode MS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44037" name="Rectangle 4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0413" cy="3427413"/>
          </a:xfrm>
          <a:prstGeom prst="rect">
            <a:avLst/>
          </a:prstGeom>
          <a:noFill/>
          <a:ln w="126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4101" name="Rectangle 5"/>
          <p:cNvSpPr>
            <a:spLocks noGrp="1" noChangeArrowheads="1"/>
          </p:cNvSpPr>
          <p:nvPr>
            <p:ph type="body"/>
          </p:nvPr>
        </p:nvSpPr>
        <p:spPr bwMode="auto">
          <a:xfrm>
            <a:off x="685800" y="4343400"/>
            <a:ext cx="5484813" cy="411321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endParaRPr lang="pt-BR" noProof="0"/>
          </a:p>
        </p:txBody>
      </p:sp>
      <p:sp>
        <p:nvSpPr>
          <p:cNvPr id="44039" name="Text Box 6"/>
          <p:cNvSpPr txBox="1">
            <a:spLocks noChangeArrowheads="1"/>
          </p:cNvSpPr>
          <p:nvPr/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t-BR">
              <a:cs typeface="Arial" charset="0"/>
            </a:endParaRPr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/>
          </p:nvPr>
        </p:nvSpPr>
        <p:spPr bwMode="auto">
          <a:xfrm>
            <a:off x="3884613" y="8685213"/>
            <a:ext cx="2970212" cy="45561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 algn="r">
              <a:buSzPct val="45000"/>
              <a:buFont typeface="Wingdings" pitchFamily="2" charset="2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8" charset="0"/>
                <a:ea typeface="Microsoft YaHei" pitchFamily="34" charset="-122"/>
              </a:defRPr>
            </a:lvl1pPr>
          </a:lstStyle>
          <a:p>
            <a:pPr>
              <a:defRPr/>
            </a:pPr>
            <a:fld id="{3885258D-2AB8-4F6F-A6E5-A5F1B670297B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6198070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6" charset="0"/>
        <a:ea typeface="MS PGothic" pitchFamily="34" charset="-128"/>
        <a:cs typeface="ＭＳ Ｐゴシック" charset="0"/>
      </a:defRPr>
    </a:lvl1pPr>
    <a:lvl2pPr marL="742950" indent="-28575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6" charset="0"/>
        <a:ea typeface="MS PGothic" pitchFamily="34" charset="-128"/>
        <a:cs typeface="+mn-cs"/>
      </a:defRPr>
    </a:lvl2pPr>
    <a:lvl3pPr marL="11430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6" charset="0"/>
        <a:ea typeface="MS PGothic" pitchFamily="34" charset="-128"/>
        <a:cs typeface="+mn-cs"/>
      </a:defRPr>
    </a:lvl3pPr>
    <a:lvl4pPr marL="16002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6" charset="0"/>
        <a:ea typeface="MS PGothic" pitchFamily="34" charset="-128"/>
        <a:cs typeface="+mn-cs"/>
      </a:defRPr>
    </a:lvl4pPr>
    <a:lvl5pPr marL="20574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6" charset="0"/>
        <a:ea typeface="MS PGothic" pitchFamily="34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/>
            <a:fld id="{D40F340C-1BFC-4438-9830-930429D0FD38}" type="slidenum">
              <a:rPr lang="pt-BR" smtClean="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1</a:t>
            </a:fld>
            <a:endParaRPr lang="pt-BR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45059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</p:spPr>
      </p:sp>
      <p:sp>
        <p:nvSpPr>
          <p:cNvPr id="4506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t-BR" dirty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60926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/>
            <a:fld id="{D2C6D888-34F3-4320-A2CC-4B9AC3D9D092}" type="slidenum">
              <a:rPr lang="pt-BR" smtClean="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2</a:t>
            </a:fld>
            <a:endParaRPr lang="pt-BR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46083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</p:spPr>
      </p:sp>
      <p:sp>
        <p:nvSpPr>
          <p:cNvPr id="4608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sz="1200" dirty="0">
              <a:solidFill>
                <a:srgbClr val="40404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42540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>
              <a:defRPr/>
            </a:pPr>
            <a:fld id="{3885258D-2AB8-4F6F-A6E5-A5F1B670297B}" type="slidenum">
              <a:rPr lang="pt-BR" smtClean="0"/>
              <a:pPr>
                <a:defRPr/>
              </a:pPr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343711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>
              <a:defRPr/>
            </a:pPr>
            <a:fld id="{3885258D-2AB8-4F6F-A6E5-A5F1B670297B}" type="slidenum">
              <a:rPr lang="pt-BR" smtClean="0"/>
              <a:pPr>
                <a:defRPr/>
              </a:pPr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255338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>
              <a:defRPr/>
            </a:pPr>
            <a:fld id="{3885258D-2AB8-4F6F-A6E5-A5F1B670297B}" type="slidenum">
              <a:rPr lang="pt-BR" smtClean="0"/>
              <a:pPr>
                <a:defRPr/>
              </a:pPr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211128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37931725" indent="-37474525"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fld id="{C0164B3A-4B75-1543-802D-460E8F6483A8}" type="slidenum">
              <a:rPr lang="pt-BR" sz="12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eaLnBrk="1" hangingPunct="1"/>
              <a:t>22</a:t>
            </a:fld>
            <a:endParaRPr lang="pt-BR" sz="12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153603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</p:spPr>
      </p:sp>
      <p:sp>
        <p:nvSpPr>
          <p:cNvPr id="15360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none" anchor="ctr"/>
          <a:lstStyle/>
          <a:p>
            <a:endParaRPr lang="pt-BR">
              <a:latin typeface="Times New Roman" charset="0"/>
              <a:ea typeface="MS PGothic" charset="0"/>
              <a:cs typeface="MS PGothic" charset="0"/>
            </a:endParaRPr>
          </a:p>
        </p:txBody>
      </p:sp>
      <p:sp>
        <p:nvSpPr>
          <p:cNvPr id="153605" name="Text Box 3"/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37931725" indent="-37474525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algn="r" eaLnBrk="1" hangingPunct="1">
              <a:buClrTx/>
              <a:buFontTx/>
              <a:buNone/>
            </a:pPr>
            <a:fld id="{02154ACD-C349-AF42-9787-411F5E2E6CFF}" type="slidenum">
              <a:rPr lang="pt-BR" sz="1200">
                <a:solidFill>
                  <a:srgbClr val="000000"/>
                </a:solidFill>
              </a:rPr>
              <a:pPr algn="r" eaLnBrk="1" hangingPunct="1">
                <a:buClrTx/>
                <a:buFontTx/>
                <a:buNone/>
              </a:pPr>
              <a:t>22</a:t>
            </a:fld>
            <a:endParaRPr lang="pt-BR" sz="12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92674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Rectangle 9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5E8FC90-54AC-4B88-89D9-EECD9F09216B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839827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Rectangle 9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4219D7E-8D25-413A-A558-9993117476A8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97760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5813" cy="5849937"/>
          </a:xfrm>
        </p:spPr>
        <p:txBody>
          <a:bodyPr vert="eaVert"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49937"/>
          </a:xfrm>
        </p:spPr>
        <p:txBody>
          <a:bodyPr vert="eaVert"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Rectangle 9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F4EBCEE-A7AD-4A83-B919-99844E7A8916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84038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62000" y="733424"/>
            <a:ext cx="7923213" cy="682625"/>
          </a:xfrm>
        </p:spPr>
        <p:txBody>
          <a:bodyPr/>
          <a:lstStyle>
            <a:lvl1pPr>
              <a:defRPr sz="3600" b="1"/>
            </a:lvl1pPr>
          </a:lstStyle>
          <a:p>
            <a:r>
              <a:rPr lang="pt-BR" dirty="0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762000" y="1600200"/>
            <a:ext cx="7923213" cy="4524375"/>
          </a:xfrm>
        </p:spPr>
        <p:txBody>
          <a:bodyPr/>
          <a:lstStyle/>
          <a:p>
            <a:pPr lvl="0"/>
            <a:r>
              <a:rPr lang="pt-BR" dirty="0"/>
              <a:t>Clique para editar os estilos do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4" name="Rectangle 9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FA3CA4D-AA67-441D-99E6-70789FB05577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23125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4" name="Rectangle 9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89A5409-CCCA-4DB2-B769-FB4EACD1D9AB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644564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5800" y="733424"/>
            <a:ext cx="7999413" cy="682625"/>
          </a:xfrm>
        </p:spPr>
        <p:txBody>
          <a:bodyPr/>
          <a:lstStyle/>
          <a:p>
            <a:r>
              <a:rPr lang="pt-BR" dirty="0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685800" y="1600200"/>
            <a:ext cx="3808413" cy="45243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dirty="0"/>
              <a:t>Clique para editar os estilos do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6613" y="1600200"/>
            <a:ext cx="4038600" cy="45243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A011A2-81E7-4D81-85D9-CB72AEFF54E8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519353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731836"/>
            <a:ext cx="8229600" cy="685801"/>
          </a:xfrm>
        </p:spPr>
        <p:txBody>
          <a:bodyPr/>
          <a:lstStyle>
            <a:lvl1pPr>
              <a:defRPr/>
            </a:lvl1pPr>
          </a:lstStyle>
          <a:p>
            <a:r>
              <a:rPr lang="pt-BR" dirty="0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60412" y="1547019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762000" y="2174875"/>
            <a:ext cx="3735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dirty="0"/>
              <a:t>Clique para editar os estilos do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800600" y="1535113"/>
            <a:ext cx="388620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800600" y="2174875"/>
            <a:ext cx="38862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Rectangle 9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FACD309-738F-4EAA-9E2D-623A6F086C7F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987453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7999413" cy="730250"/>
          </a:xfrm>
        </p:spPr>
        <p:txBody>
          <a:bodyPr/>
          <a:lstStyle/>
          <a:p>
            <a:r>
              <a:rPr lang="pt-BR" dirty="0"/>
              <a:t>Clique para editar o estilo do título mestre</a:t>
            </a:r>
          </a:p>
        </p:txBody>
      </p:sp>
      <p:sp>
        <p:nvSpPr>
          <p:cNvPr id="3" name="Rectangle 9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74DE5D9-9579-4975-9AF9-3DAB73D437DC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116117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9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F80E833-2AEC-41C6-A3CB-C298016A4282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904296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901947C-0AEE-4686-A79A-61F919B07BD1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60441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pt-BR" noProof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867FC43-D714-4628-8F32-F36DBBA10C59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793311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18" Type="http://schemas.openxmlformats.org/officeDocument/2006/relationships/image" Target="../media/image6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1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476250"/>
            <a:ext cx="9144000" cy="638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3075" name="Line 2"/>
          <p:cNvSpPr>
            <a:spLocks noChangeShapeType="1"/>
          </p:cNvSpPr>
          <p:nvPr/>
        </p:nvSpPr>
        <p:spPr bwMode="auto">
          <a:xfrm flipV="1">
            <a:off x="0" y="1195388"/>
            <a:ext cx="1588" cy="74612"/>
          </a:xfrm>
          <a:prstGeom prst="line">
            <a:avLst/>
          </a:prstGeom>
          <a:noFill/>
          <a:ln w="11880">
            <a:solidFill>
              <a:srgbClr val="4F81BD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3076" name="Picture 3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476250"/>
            <a:ext cx="468313" cy="638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3077" name="Picture 4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5373688"/>
            <a:ext cx="468313" cy="474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3078" name="Picture 5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925" y="5876925"/>
            <a:ext cx="419100" cy="90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3080" name="Rectangle 7"/>
          <p:cNvSpPr>
            <a:spLocks noGrp="1" noChangeArrowheads="1"/>
          </p:cNvSpPr>
          <p:nvPr>
            <p:ph type="title"/>
          </p:nvPr>
        </p:nvSpPr>
        <p:spPr bwMode="auto">
          <a:xfrm>
            <a:off x="755650" y="626860"/>
            <a:ext cx="7929563" cy="7891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dirty="0"/>
              <a:t>Click to edit the title text format</a:t>
            </a:r>
          </a:p>
        </p:txBody>
      </p:sp>
      <p:sp>
        <p:nvSpPr>
          <p:cNvPr id="3081" name="Rectangle 8"/>
          <p:cNvSpPr>
            <a:spLocks noGrp="1" noChangeArrowheads="1"/>
          </p:cNvSpPr>
          <p:nvPr>
            <p:ph type="body" idx="1"/>
          </p:nvPr>
        </p:nvSpPr>
        <p:spPr bwMode="auto">
          <a:xfrm>
            <a:off x="755650" y="1600200"/>
            <a:ext cx="7929563" cy="452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outline text format</a:t>
            </a:r>
          </a:p>
          <a:p>
            <a:pPr lvl="1"/>
            <a:r>
              <a:rPr lang="en-GB"/>
              <a:t>Second Outline Level</a:t>
            </a:r>
          </a:p>
          <a:p>
            <a:pPr lvl="2"/>
            <a:r>
              <a:rPr lang="en-GB"/>
              <a:t>Third Outline Level</a:t>
            </a:r>
          </a:p>
          <a:p>
            <a:pPr lvl="3"/>
            <a:r>
              <a:rPr lang="en-GB"/>
              <a:t>Fourth Outline Level</a:t>
            </a:r>
          </a:p>
          <a:p>
            <a:pPr lvl="4"/>
            <a:r>
              <a:rPr lang="en-GB"/>
              <a:t>Fifth Outline Level</a:t>
            </a:r>
          </a:p>
          <a:p>
            <a:pPr lvl="4"/>
            <a:r>
              <a:rPr lang="en-GB"/>
              <a:t>Sixth Outline Level</a:t>
            </a:r>
          </a:p>
          <a:p>
            <a:pPr lvl="4"/>
            <a:r>
              <a:rPr lang="en-GB"/>
              <a:t>Seventh Outline Level</a:t>
            </a:r>
          </a:p>
          <a:p>
            <a:pPr lvl="4"/>
            <a:r>
              <a:rPr lang="en-GB"/>
              <a:t>Eighth Outline Level</a:t>
            </a:r>
          </a:p>
          <a:p>
            <a:pPr lvl="4"/>
            <a:r>
              <a:rPr lang="en-GB"/>
              <a:t>Ninth Outline Level</a:t>
            </a:r>
          </a:p>
        </p:txBody>
      </p:sp>
      <p:sp>
        <p:nvSpPr>
          <p:cNvPr id="3" name="Rectangle 9"/>
          <p:cNvSpPr>
            <a:spLocks noGrp="1" noChangeArrowheads="1"/>
          </p:cNvSpPr>
          <p:nvPr>
            <p:ph type="sldNum"/>
          </p:nvPr>
        </p:nvSpPr>
        <p:spPr bwMode="auto">
          <a:xfrm>
            <a:off x="6707188" y="6434138"/>
            <a:ext cx="2132012" cy="3048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>
            <a:lvl1pPr algn="r">
              <a:buClrTx/>
              <a:buFontTx/>
              <a:buNone/>
              <a:defRPr sz="1400">
                <a:solidFill>
                  <a:srgbClr val="898989"/>
                </a:solidFill>
                <a:latin typeface="Arial" pitchFamily="34" charset="0"/>
                <a:ea typeface="Microsoft YaHei" pitchFamily="34" charset="-122"/>
              </a:defRPr>
            </a:lvl1pPr>
          </a:lstStyle>
          <a:p>
            <a:pPr>
              <a:defRPr/>
            </a:pPr>
            <a:fld id="{93914F67-1F99-473B-8E50-B748DE64D28E}" type="slidenum">
              <a:rPr lang="pt-BR"/>
              <a:pPr>
                <a:defRPr/>
              </a:pPr>
              <a:t>‹#›</a:t>
            </a:fld>
            <a:endParaRPr lang="pt-BR"/>
          </a:p>
        </p:txBody>
      </p:sp>
      <p:sp>
        <p:nvSpPr>
          <p:cNvPr id="3083" name="Text Box 10"/>
          <p:cNvSpPr txBox="1">
            <a:spLocks noChangeArrowheads="1"/>
          </p:cNvSpPr>
          <p:nvPr/>
        </p:nvSpPr>
        <p:spPr bwMode="auto">
          <a:xfrm>
            <a:off x="755650" y="6418263"/>
            <a:ext cx="18351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t-BR">
              <a:cs typeface="Arial" charset="0"/>
            </a:endParaRPr>
          </a:p>
        </p:txBody>
      </p:sp>
      <p:pic>
        <p:nvPicPr>
          <p:cNvPr id="12" name="Imagem 11"/>
          <p:cNvPicPr>
            <a:picLocks noChangeAspect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2686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F9E1A0F-13E1-AB47-8DE8-4D0407F5A484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39000" y="0"/>
            <a:ext cx="1484520" cy="514973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000" b="1">
          <a:solidFill>
            <a:srgbClr val="000000"/>
          </a:solidFill>
          <a:latin typeface="+mj-lt"/>
          <a:ea typeface="MS PGothic" pitchFamily="34" charset="-128"/>
          <a:cs typeface="Microsoft YaHei" charset="0"/>
        </a:defRPr>
      </a:lvl1pPr>
      <a:lvl2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400">
          <a:solidFill>
            <a:srgbClr val="000000"/>
          </a:solidFill>
          <a:latin typeface="Calibri" pitchFamily="32" charset="0"/>
          <a:ea typeface="MS PGothic" pitchFamily="34" charset="-128"/>
          <a:cs typeface="Microsoft YaHei" charset="0"/>
        </a:defRPr>
      </a:lvl2pPr>
      <a:lvl3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400">
          <a:solidFill>
            <a:srgbClr val="000000"/>
          </a:solidFill>
          <a:latin typeface="Calibri" pitchFamily="32" charset="0"/>
          <a:ea typeface="MS PGothic" pitchFamily="34" charset="-128"/>
          <a:cs typeface="Microsoft YaHei" charset="0"/>
        </a:defRPr>
      </a:lvl3pPr>
      <a:lvl4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400">
          <a:solidFill>
            <a:srgbClr val="000000"/>
          </a:solidFill>
          <a:latin typeface="Calibri" pitchFamily="32" charset="0"/>
          <a:ea typeface="MS PGothic" pitchFamily="34" charset="-128"/>
          <a:cs typeface="Microsoft YaHei" charset="0"/>
        </a:defRPr>
      </a:lvl4pPr>
      <a:lvl5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400">
          <a:solidFill>
            <a:srgbClr val="000000"/>
          </a:solidFill>
          <a:latin typeface="Calibri" pitchFamily="32" charset="0"/>
          <a:ea typeface="MS PGothic" pitchFamily="34" charset="-128"/>
          <a:cs typeface="Microsoft YaHei" charset="0"/>
        </a:defRPr>
      </a:lvl5pPr>
      <a:lvl6pPr marL="25146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Calibri" pitchFamily="32" charset="0"/>
          <a:ea typeface="Microsoft YaHei" charset="-122"/>
        </a:defRPr>
      </a:lvl6pPr>
      <a:lvl7pPr marL="29718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Calibri" pitchFamily="32" charset="0"/>
          <a:ea typeface="Microsoft YaHei" charset="-122"/>
        </a:defRPr>
      </a:lvl7pPr>
      <a:lvl8pPr marL="34290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Calibri" pitchFamily="32" charset="0"/>
          <a:ea typeface="Microsoft YaHei" charset="-122"/>
        </a:defRPr>
      </a:lvl8pPr>
      <a:lvl9pPr marL="38862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Calibri" pitchFamily="32" charset="0"/>
          <a:ea typeface="Microsoft YaHei" charset="-122"/>
        </a:defRPr>
      </a:lvl9pPr>
    </p:titleStyle>
    <p:bodyStyle>
      <a:lvl1pPr marL="342900" indent="-342900" algn="l" defTabSz="449263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3200">
          <a:solidFill>
            <a:srgbClr val="000000"/>
          </a:solidFill>
          <a:latin typeface="+mn-lt"/>
          <a:ea typeface="MS PGothic" pitchFamily="34" charset="-128"/>
          <a:cs typeface="Microsoft YaHei" charset="0"/>
        </a:defRPr>
      </a:lvl1pPr>
      <a:lvl2pPr marL="742950" indent="-285750" algn="l" defTabSz="449263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2800">
          <a:solidFill>
            <a:srgbClr val="000000"/>
          </a:solidFill>
          <a:latin typeface="+mn-lt"/>
          <a:ea typeface="+mn-ea"/>
          <a:cs typeface="Microsoft YaHei" charset="0"/>
        </a:defRPr>
      </a:lvl2pPr>
      <a:lvl3pPr marL="1143000" indent="-228600" algn="l" defTabSz="449263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2400">
          <a:solidFill>
            <a:srgbClr val="000000"/>
          </a:solidFill>
          <a:latin typeface="+mn-lt"/>
          <a:ea typeface="+mn-ea"/>
          <a:cs typeface="Microsoft YaHei" charset="0"/>
        </a:defRPr>
      </a:lvl3pPr>
      <a:lvl4pPr marL="16002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2000">
          <a:solidFill>
            <a:srgbClr val="000000"/>
          </a:solidFill>
          <a:latin typeface="+mn-lt"/>
          <a:ea typeface="+mn-ea"/>
          <a:cs typeface="Microsoft YaHei" charset="0"/>
        </a:defRPr>
      </a:lvl4pPr>
      <a:lvl5pPr marL="20574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2000">
          <a:solidFill>
            <a:srgbClr val="000000"/>
          </a:solidFill>
          <a:latin typeface="+mn-lt"/>
          <a:ea typeface="+mn-ea"/>
          <a:cs typeface="Microsoft YaHei" charset="0"/>
        </a:defRPr>
      </a:lvl5pPr>
      <a:lvl6pPr marL="25146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ea typeface="+mn-ea"/>
        </a:defRPr>
      </a:lvl6pPr>
      <a:lvl7pPr marL="29718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ea typeface="+mn-ea"/>
        </a:defRPr>
      </a:lvl7pPr>
      <a:lvl8pPr marL="34290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ea typeface="+mn-ea"/>
        </a:defRPr>
      </a:lvl8pPr>
      <a:lvl9pPr marL="38862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ea typeface="+mn-ea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Text Box 4"/>
          <p:cNvSpPr txBox="1">
            <a:spLocks noChangeArrowheads="1"/>
          </p:cNvSpPr>
          <p:nvPr/>
        </p:nvSpPr>
        <p:spPr bwMode="auto">
          <a:xfrm>
            <a:off x="4800600" y="4275397"/>
            <a:ext cx="4038600" cy="8331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90000" tIns="46800" rIns="90000" bIns="46800">
            <a:spAutoFit/>
          </a:bodyPr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1pPr>
            <a:lvl2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buClrTx/>
              <a:buFontTx/>
              <a:buNone/>
            </a:pPr>
            <a:endParaRPr lang="en-US" sz="1600" i="1" dirty="0">
              <a:solidFill>
                <a:srgbClr val="404040"/>
              </a:solidFill>
              <a:latin typeface="Arial" charset="0"/>
            </a:endParaRPr>
          </a:p>
          <a:p>
            <a:pPr eaLnBrk="1" hangingPunct="1">
              <a:buClrTx/>
              <a:buFontTx/>
              <a:buNone/>
            </a:pPr>
            <a:r>
              <a:rPr lang="en-US" sz="1600" i="1" dirty="0">
                <a:solidFill>
                  <a:srgbClr val="404040"/>
                </a:solidFill>
                <a:latin typeface="Arial" charset="0"/>
              </a:rPr>
              <a:t>Prof. </a:t>
            </a:r>
            <a:r>
              <a:rPr lang="en-US" sz="1600" i="1" dirty="0" err="1">
                <a:solidFill>
                  <a:srgbClr val="404040"/>
                </a:solidFill>
                <a:latin typeface="Arial" charset="0"/>
              </a:rPr>
              <a:t>Fulvio</a:t>
            </a:r>
            <a:r>
              <a:rPr lang="en-US" sz="1600" i="1" dirty="0">
                <a:solidFill>
                  <a:srgbClr val="404040"/>
                </a:solidFill>
                <a:latin typeface="Arial" charset="0"/>
              </a:rPr>
              <a:t> Mascara</a:t>
            </a:r>
          </a:p>
          <a:p>
            <a:pPr eaLnBrk="1" hangingPunct="1">
              <a:buClrTx/>
              <a:buFontTx/>
              <a:buNone/>
            </a:pPr>
            <a:r>
              <a:rPr lang="en-US" sz="1600" i="1" dirty="0" err="1">
                <a:solidFill>
                  <a:srgbClr val="404040"/>
                </a:solidFill>
                <a:latin typeface="Arial" charset="0"/>
              </a:rPr>
              <a:t>Fulvio.mascara@foursys.com.br</a:t>
            </a:r>
            <a:endParaRPr lang="en-US" sz="1600" i="1" dirty="0">
              <a:solidFill>
                <a:srgbClr val="404040"/>
              </a:solidFill>
              <a:latin typeface="Arial" charset="0"/>
            </a:endParaRPr>
          </a:p>
        </p:txBody>
      </p:sp>
      <p:sp>
        <p:nvSpPr>
          <p:cNvPr id="4100" name="Text Box 4"/>
          <p:cNvSpPr txBox="1">
            <a:spLocks noChangeArrowheads="1"/>
          </p:cNvSpPr>
          <p:nvPr/>
        </p:nvSpPr>
        <p:spPr bwMode="auto">
          <a:xfrm>
            <a:off x="4267200" y="6118225"/>
            <a:ext cx="4465638" cy="58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1pPr>
            <a:lvl2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endParaRPr lang="en-US" sz="1600" i="1" dirty="0">
              <a:solidFill>
                <a:srgbClr val="404040"/>
              </a:solidFill>
              <a:latin typeface="Arial" charset="0"/>
            </a:endParaRPr>
          </a:p>
          <a:p>
            <a:pPr algn="r" eaLnBrk="1" hangingPunct="1">
              <a:buClrTx/>
              <a:buFontTx/>
              <a:buNone/>
            </a:pPr>
            <a:r>
              <a:rPr lang="en-US" sz="1600" i="1" dirty="0" err="1">
                <a:solidFill>
                  <a:srgbClr val="404040"/>
                </a:solidFill>
                <a:latin typeface="Arial" charset="0"/>
              </a:rPr>
              <a:t>Novembro</a:t>
            </a:r>
            <a:r>
              <a:rPr lang="en-US" sz="1600" i="1" dirty="0">
                <a:solidFill>
                  <a:srgbClr val="404040"/>
                </a:solidFill>
                <a:latin typeface="Arial" charset="0"/>
              </a:rPr>
              <a:t>, 2019</a:t>
            </a:r>
          </a:p>
        </p:txBody>
      </p:sp>
      <p:sp>
        <p:nvSpPr>
          <p:cNvPr id="4101" name="Text Box 1"/>
          <p:cNvSpPr txBox="1">
            <a:spLocks noChangeArrowheads="1"/>
          </p:cNvSpPr>
          <p:nvPr/>
        </p:nvSpPr>
        <p:spPr bwMode="auto">
          <a:xfrm>
            <a:off x="914400" y="2301855"/>
            <a:ext cx="7772400" cy="147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1pPr>
            <a:lvl2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pt-BR" sz="4000" b="1" dirty="0">
                <a:solidFill>
                  <a:srgbClr val="7F7F4C"/>
                </a:solidFill>
                <a:latin typeface="Arial" charset="0"/>
              </a:rPr>
              <a:t>Inovação Tecnológica</a:t>
            </a:r>
          </a:p>
        </p:txBody>
      </p:sp>
      <p:sp>
        <p:nvSpPr>
          <p:cNvPr id="4102" name="Text Box 2"/>
          <p:cNvSpPr txBox="1">
            <a:spLocks noChangeArrowheads="1"/>
          </p:cNvSpPr>
          <p:nvPr/>
        </p:nvSpPr>
        <p:spPr bwMode="auto">
          <a:xfrm>
            <a:off x="2362200" y="2971800"/>
            <a:ext cx="3810000" cy="1127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1pPr>
            <a:lvl2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ts val="800"/>
              </a:spcBef>
              <a:buClrTx/>
              <a:buFontTx/>
              <a:buNone/>
            </a:pPr>
            <a:endParaRPr lang="en-US" sz="3200" i="1" dirty="0">
              <a:solidFill>
                <a:srgbClr val="404040"/>
              </a:solidFill>
              <a:latin typeface="Arial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04755-A802-A94A-9FE5-6D8181AA9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Histograma / Distribuição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017665-EE23-694A-887C-08BC1F86A8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/>
              <a:t>No Pandas: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pt-BR" dirty="0"/>
              <a:t>data </a:t>
            </a:r>
            <a:r>
              <a:rPr lang="pt-BR" dirty="0" err="1"/>
              <a:t>frame.hist</a:t>
            </a:r>
            <a:r>
              <a:rPr lang="pt-BR" dirty="0"/>
              <a:t>()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endParaRPr lang="pt-BR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/>
              <a:t>No </a:t>
            </a:r>
            <a:r>
              <a:rPr lang="pt-BR" dirty="0" err="1"/>
              <a:t>Seaborn</a:t>
            </a:r>
            <a:r>
              <a:rPr lang="pt-BR" dirty="0"/>
              <a:t>: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pt-BR" dirty="0" err="1"/>
              <a:t>sns.distplot</a:t>
            </a:r>
            <a:r>
              <a:rPr lang="pt-BR" dirty="0"/>
              <a:t>()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endParaRPr lang="pt-BR" dirty="0"/>
          </a:p>
          <a:p>
            <a:pPr marL="857250" lvl="1" indent="-457200">
              <a:buFont typeface="Arial" panose="020B0604020202020204" pitchFamily="34" charset="0"/>
              <a:buChar char="•"/>
            </a:pPr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52A9D8-DE75-FE4D-881A-515419F8A007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FFA3CA4D-AA67-441D-99E6-70789FB05577}" type="slidenum">
              <a:rPr lang="pt-BR" smtClean="0"/>
              <a:pPr>
                <a:defRPr/>
              </a:pPr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483866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1D2B0-DA33-5840-9383-E8C0BE5EA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Gráfico de Dispersão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B14138-AA58-EB43-86B0-A2094938D7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/>
              <a:t>Representação de duas variáveis que são organizadas de modo a exibir a influência de uma sobre a outra num plano cartesiano. Demonstra também a magnitude de uma correlação.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854BB3-89CA-7340-A0CA-BA10F68E3590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FFA3CA4D-AA67-441D-99E6-70789FB05577}" type="slidenum">
              <a:rPr lang="pt-BR" smtClean="0"/>
              <a:pPr>
                <a:defRPr/>
              </a:pPr>
              <a:t>11</a:t>
            </a:fld>
            <a:endParaRPr lang="pt-BR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5A8697B-54FF-6548-BA7B-449F8560C4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119" y="4191000"/>
            <a:ext cx="3657600" cy="2438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040C891-E0C8-C340-A9D1-E1F8C1BF0B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5981" y="4135438"/>
            <a:ext cx="4092302" cy="2493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1675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04755-A802-A94A-9FE5-6D8181AA9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Gráfico de Dispersão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017665-EE23-694A-887C-08BC1F86A8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/>
              <a:t>No Pandas: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pt-BR" dirty="0"/>
              <a:t>data </a:t>
            </a:r>
            <a:r>
              <a:rPr lang="pt-BR" dirty="0" err="1"/>
              <a:t>frame.plot.scatter</a:t>
            </a:r>
            <a:r>
              <a:rPr lang="pt-BR" dirty="0"/>
              <a:t>()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endParaRPr lang="pt-BR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/>
              <a:t>No </a:t>
            </a:r>
            <a:r>
              <a:rPr lang="pt-BR" dirty="0" err="1"/>
              <a:t>Seaborn</a:t>
            </a:r>
            <a:r>
              <a:rPr lang="pt-BR" dirty="0"/>
              <a:t>: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pt-BR" dirty="0" err="1"/>
              <a:t>sns.scatterplot</a:t>
            </a:r>
            <a:r>
              <a:rPr lang="pt-BR" dirty="0"/>
              <a:t>()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endParaRPr lang="pt-BR" dirty="0"/>
          </a:p>
          <a:p>
            <a:pPr marL="857250" lvl="1" indent="-457200">
              <a:buFont typeface="Arial" panose="020B0604020202020204" pitchFamily="34" charset="0"/>
              <a:buChar char="•"/>
            </a:pPr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52A9D8-DE75-FE4D-881A-515419F8A007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FFA3CA4D-AA67-441D-99E6-70789FB05577}" type="slidenum">
              <a:rPr lang="pt-BR" smtClean="0"/>
              <a:pPr>
                <a:defRPr/>
              </a:pPr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535745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1D2B0-DA33-5840-9383-E8C0BE5EA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Matriz de Correlação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B14138-AA58-EB43-86B0-A2094938D7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/>
              <a:t>Representa o grau de correlação linear entre pares de variáveis de um </a:t>
            </a:r>
            <a:r>
              <a:rPr lang="pt-BR" dirty="0" err="1"/>
              <a:t>dataset</a:t>
            </a:r>
            <a:r>
              <a:rPr lang="pt-BR" dirty="0"/>
              <a:t>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854BB3-89CA-7340-A0CA-BA10F68E3590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FFA3CA4D-AA67-441D-99E6-70789FB05577}" type="slidenum">
              <a:rPr lang="pt-BR" smtClean="0"/>
              <a:pPr>
                <a:defRPr/>
              </a:pPr>
              <a:t>13</a:t>
            </a:fld>
            <a:endParaRPr lang="pt-B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B22509-55C0-194D-8013-ECC20ED432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8725" y="2814444"/>
            <a:ext cx="4146550" cy="3619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8062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04755-A802-A94A-9FE5-6D8181AA9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Matriz de Correlação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017665-EE23-694A-887C-08BC1F86A8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/>
              <a:t>No Pandas: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pt-BR" dirty="0" err="1"/>
              <a:t>corr</a:t>
            </a:r>
            <a:r>
              <a:rPr lang="pt-BR" dirty="0"/>
              <a:t> = </a:t>
            </a:r>
            <a:r>
              <a:rPr lang="pt-BR" dirty="0" err="1"/>
              <a:t>data_frame.corr</a:t>
            </a:r>
            <a:r>
              <a:rPr lang="pt-BR" dirty="0"/>
              <a:t>()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pt-BR" dirty="0" err="1"/>
              <a:t>plt.matshow</a:t>
            </a:r>
            <a:r>
              <a:rPr lang="pt-BR" dirty="0"/>
              <a:t>(</a:t>
            </a:r>
            <a:r>
              <a:rPr lang="pt-BR" dirty="0" err="1"/>
              <a:t>corr</a:t>
            </a:r>
            <a:r>
              <a:rPr lang="pt-BR" dirty="0"/>
              <a:t>)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endParaRPr lang="pt-BR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/>
              <a:t>No </a:t>
            </a:r>
            <a:r>
              <a:rPr lang="pt-BR" dirty="0" err="1"/>
              <a:t>Seaborn</a:t>
            </a:r>
            <a:r>
              <a:rPr lang="pt-BR" dirty="0"/>
              <a:t>: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pt-BR" dirty="0" err="1"/>
              <a:t>corr</a:t>
            </a:r>
            <a:r>
              <a:rPr lang="pt-BR" dirty="0"/>
              <a:t> = </a:t>
            </a:r>
            <a:r>
              <a:rPr lang="pt-BR" dirty="0" err="1"/>
              <a:t>data_frame.corr</a:t>
            </a:r>
            <a:r>
              <a:rPr lang="pt-BR" dirty="0"/>
              <a:t>()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pt-BR" dirty="0" err="1"/>
              <a:t>sns.heatmap</a:t>
            </a:r>
            <a:r>
              <a:rPr lang="pt-BR" dirty="0"/>
              <a:t>(</a:t>
            </a:r>
            <a:r>
              <a:rPr lang="pt-BR" dirty="0" err="1"/>
              <a:t>corr</a:t>
            </a:r>
            <a:r>
              <a:rPr lang="pt-BR" dirty="0"/>
              <a:t>)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endParaRPr lang="pt-BR" dirty="0"/>
          </a:p>
          <a:p>
            <a:pPr marL="857250" lvl="1" indent="-457200">
              <a:buFont typeface="Arial" panose="020B0604020202020204" pitchFamily="34" charset="0"/>
              <a:buChar char="•"/>
            </a:pPr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52A9D8-DE75-FE4D-881A-515419F8A007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FFA3CA4D-AA67-441D-99E6-70789FB05577}" type="slidenum">
              <a:rPr lang="pt-BR" smtClean="0"/>
              <a:pPr>
                <a:defRPr/>
              </a:pPr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912230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1D2B0-DA33-5840-9383-E8C0BE5EA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Heatmap</a:t>
            </a:r>
            <a:r>
              <a:rPr lang="pt-BR" dirty="0"/>
              <a:t> (Mapa de Calor)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B14138-AA58-EB43-86B0-A2094938D7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/>
              <a:t>Apresenta o valor de uma informação como uma cor. Pode ser usado para mostrar a “intensidade” de uma variável, em relação a duas outras variáveis categóricas.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854BB3-89CA-7340-A0CA-BA10F68E3590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FFA3CA4D-AA67-441D-99E6-70789FB05577}" type="slidenum">
              <a:rPr lang="pt-BR" smtClean="0"/>
              <a:pPr>
                <a:defRPr/>
              </a:pPr>
              <a:t>15</a:t>
            </a:fld>
            <a:endParaRPr lang="pt-BR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A79199-6024-FD44-9E57-892D1C20FA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4806" y="3833041"/>
            <a:ext cx="36576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3382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04755-A802-A94A-9FE5-6D8181AA9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Heatmap</a:t>
            </a:r>
            <a:r>
              <a:rPr lang="pt-BR" dirty="0"/>
              <a:t> (Mapa de Calor)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017665-EE23-694A-887C-08BC1F86A8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/>
              <a:t>No Pandas: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pt-BR" dirty="0" err="1"/>
              <a:t>plt.matshow</a:t>
            </a:r>
            <a:r>
              <a:rPr lang="pt-BR" dirty="0"/>
              <a:t>()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endParaRPr lang="pt-BR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/>
              <a:t>No </a:t>
            </a:r>
            <a:r>
              <a:rPr lang="pt-BR" dirty="0" err="1"/>
              <a:t>Seaborn</a:t>
            </a:r>
            <a:r>
              <a:rPr lang="pt-BR" dirty="0"/>
              <a:t>: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pt-BR" dirty="0" err="1"/>
              <a:t>sns.heatmap</a:t>
            </a:r>
            <a:r>
              <a:rPr lang="pt-BR" dirty="0"/>
              <a:t>()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endParaRPr lang="pt-BR" dirty="0"/>
          </a:p>
          <a:p>
            <a:pPr marL="857250" lvl="1" indent="-457200">
              <a:buFont typeface="Arial" panose="020B0604020202020204" pitchFamily="34" charset="0"/>
              <a:buChar char="•"/>
            </a:pPr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52A9D8-DE75-FE4D-881A-515419F8A007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FFA3CA4D-AA67-441D-99E6-70789FB05577}" type="slidenum">
              <a:rPr lang="pt-BR" smtClean="0"/>
              <a:pPr>
                <a:defRPr/>
              </a:pPr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566946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1D2B0-DA33-5840-9383-E8C0BE5EA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Box </a:t>
            </a:r>
            <a:r>
              <a:rPr lang="pt-BR" dirty="0" err="1"/>
              <a:t>Plots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B14138-AA58-EB43-86B0-A2094938D7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400" dirty="0"/>
              <a:t>Um gráfico box </a:t>
            </a:r>
            <a:r>
              <a:rPr lang="pt-BR" sz="2400" dirty="0" err="1"/>
              <a:t>plot</a:t>
            </a:r>
            <a:r>
              <a:rPr lang="pt-BR" sz="2400" dirty="0"/>
              <a:t> mostra o resumo de cinco números de um conjunto de dados. O resumo desses números é: o mínimo, primeiro quartil (Q1), mediana, terceiro quartil (Q3) e máximo. Este tipo de gráfico é muito útil pra encontrar </a:t>
            </a:r>
            <a:r>
              <a:rPr lang="pt-BR" sz="2400" dirty="0" err="1"/>
              <a:t>outliers</a:t>
            </a:r>
            <a:r>
              <a:rPr lang="pt-BR" sz="2400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854BB3-89CA-7340-A0CA-BA10F68E3590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FFA3CA4D-AA67-441D-99E6-70789FB05577}" type="slidenum">
              <a:rPr lang="pt-BR" smtClean="0"/>
              <a:pPr>
                <a:defRPr/>
              </a:pPr>
              <a:t>17</a:t>
            </a:fld>
            <a:endParaRPr lang="pt-BR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7450E7B-F2D7-B149-ABB9-1009F69831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6900" y="3733800"/>
            <a:ext cx="5410200" cy="270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4319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1D2B0-DA33-5840-9383-E8C0BE5EA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Box </a:t>
            </a:r>
            <a:r>
              <a:rPr lang="pt-BR" dirty="0" err="1"/>
              <a:t>Plots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B14138-AA58-EB43-86B0-A2094938D7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1" y="1600200"/>
            <a:ext cx="4952999" cy="4524375"/>
          </a:xfrm>
        </p:spPr>
        <p:txBody>
          <a:bodyPr/>
          <a:lstStyle/>
          <a:p>
            <a:pPr marL="231775" indent="-231775">
              <a:buFont typeface="Arial" panose="020B0604020202020204" pitchFamily="34" charset="0"/>
              <a:buChar char="•"/>
            </a:pPr>
            <a:r>
              <a:rPr lang="pt-BR" sz="1200" dirty="0"/>
              <a:t>O grande objetivo é verificar a distribuição dos dados. Assim, as conclusões que tiramos ao analisar um box </a:t>
            </a:r>
            <a:r>
              <a:rPr lang="pt-BR" sz="1200" dirty="0" err="1"/>
              <a:t>plot</a:t>
            </a:r>
            <a:r>
              <a:rPr lang="pt-BR" sz="1200" dirty="0"/>
              <a:t> são: centro dos dados (a média ou mediana), a amplitude dos dados (máximo – mínimo), a simetria ou assimetria do conjunto de dados e a presença de </a:t>
            </a:r>
            <a:r>
              <a:rPr lang="pt-BR" sz="1200" dirty="0" err="1"/>
              <a:t>outliers</a:t>
            </a:r>
            <a:r>
              <a:rPr lang="pt-BR" sz="1200" dirty="0"/>
              <a:t>.</a:t>
            </a:r>
          </a:p>
          <a:p>
            <a:pPr marL="231775" indent="-231775">
              <a:buFont typeface="Arial" panose="020B0604020202020204" pitchFamily="34" charset="0"/>
              <a:buChar char="•"/>
            </a:pPr>
            <a:r>
              <a:rPr lang="pt-BR" sz="1200" dirty="0"/>
              <a:t>O centro da distribuição é indicado pela linha da mediana, no centro do quadrado.</a:t>
            </a:r>
          </a:p>
          <a:p>
            <a:pPr marL="231775" indent="-231775">
              <a:buFont typeface="Arial" panose="020B0604020202020204" pitchFamily="34" charset="0"/>
              <a:buChar char="•"/>
            </a:pPr>
            <a:r>
              <a:rPr lang="pt-BR" sz="1200" dirty="0"/>
              <a:t>A dispersão é representada pela amplitude do gráfico, que pode ser calculada como máximo valor – mínimo valor. Quanto maior for a amplitude, maior a variação nos dados.</a:t>
            </a:r>
          </a:p>
          <a:p>
            <a:pPr marL="231775" indent="-231775">
              <a:buFont typeface="Arial" panose="020B0604020202020204" pitchFamily="34" charset="0"/>
              <a:buChar char="•"/>
            </a:pPr>
            <a:r>
              <a:rPr lang="pt-BR" sz="1200" dirty="0"/>
              <a:t>O retângulo contém 50% dos valores do conjunto de dados. A posição da linha mediana no retângulo informa sobre a assimetria da distribuição.</a:t>
            </a:r>
          </a:p>
          <a:p>
            <a:pPr marL="231775" indent="-231775">
              <a:buFont typeface="Arial" panose="020B0604020202020204" pitchFamily="34" charset="0"/>
              <a:buChar char="•"/>
            </a:pPr>
            <a:r>
              <a:rPr lang="pt-BR" sz="1200" dirty="0"/>
              <a:t>Uma distribuição simétrica teria a mediana no centro do retângulo. Se a mediana é próxima de Q1, então, os dados são positivamente assimétricos.</a:t>
            </a:r>
          </a:p>
          <a:p>
            <a:pPr marL="231775" indent="-231775">
              <a:buFont typeface="Arial" panose="020B0604020202020204" pitchFamily="34" charset="0"/>
              <a:buChar char="•"/>
            </a:pPr>
            <a:r>
              <a:rPr lang="pt-BR" sz="1200" dirty="0"/>
              <a:t>Se a mediana é próxima de Q3 os dados são negativamente assimétricos. No exemplo que você pode observar, a seguir, a distribuição dos dados é simétrica.</a:t>
            </a:r>
          </a:p>
          <a:p>
            <a:pPr marL="231775" indent="-231775">
              <a:buFont typeface="Arial" panose="020B0604020202020204" pitchFamily="34" charset="0"/>
              <a:buChar char="•"/>
            </a:pPr>
            <a:r>
              <a:rPr lang="pt-BR" sz="1200" dirty="0"/>
              <a:t>Os </a:t>
            </a:r>
            <a:r>
              <a:rPr lang="pt-BR" sz="1200" dirty="0" err="1"/>
              <a:t>outliers</a:t>
            </a:r>
            <a:r>
              <a:rPr lang="pt-BR" sz="1200" dirty="0"/>
              <a:t> em um box </a:t>
            </a:r>
            <a:r>
              <a:rPr lang="pt-BR" sz="1200" dirty="0" err="1"/>
              <a:t>plot</a:t>
            </a:r>
            <a:r>
              <a:rPr lang="pt-BR" sz="1200" dirty="0"/>
              <a:t> aparecem como pontos ou asteriscos fora das “linhas” desenhadas. Perceba que no exemplo que temos um </a:t>
            </a:r>
            <a:r>
              <a:rPr lang="pt-BR" sz="1200" dirty="0" err="1"/>
              <a:t>outlier</a:t>
            </a:r>
            <a:r>
              <a:rPr lang="pt-BR" sz="1200" dirty="0"/>
              <a:t> representado pelo ponto no começo do gráfico.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854BB3-89CA-7340-A0CA-BA10F68E3590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FFA3CA4D-AA67-441D-99E6-70789FB05577}" type="slidenum">
              <a:rPr lang="pt-BR" smtClean="0"/>
              <a:pPr>
                <a:defRPr/>
              </a:pPr>
              <a:t>18</a:t>
            </a:fld>
            <a:endParaRPr lang="pt-B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86B790-7423-3944-9142-FF023C0414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8401" y="1219993"/>
            <a:ext cx="2755900" cy="27051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151707F-88D6-ED4A-90B5-885B15099C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8400" y="4103066"/>
            <a:ext cx="2755899" cy="2488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7741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04755-A802-A94A-9FE5-6D8181AA9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Box </a:t>
            </a:r>
            <a:r>
              <a:rPr lang="pt-BR" dirty="0" err="1"/>
              <a:t>Plots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017665-EE23-694A-887C-08BC1F86A8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/>
              <a:t>No Pandas: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pt-BR" dirty="0" err="1"/>
              <a:t>data_frame.boxplot</a:t>
            </a:r>
            <a:r>
              <a:rPr lang="pt-BR" dirty="0"/>
              <a:t>()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endParaRPr lang="pt-BR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/>
              <a:t>No </a:t>
            </a:r>
            <a:r>
              <a:rPr lang="pt-BR" dirty="0" err="1"/>
              <a:t>Seaborn</a:t>
            </a:r>
            <a:r>
              <a:rPr lang="pt-BR" dirty="0"/>
              <a:t>: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pt-BR" dirty="0" err="1"/>
              <a:t>sns.boxplot</a:t>
            </a:r>
            <a:r>
              <a:rPr lang="pt-BR" dirty="0"/>
              <a:t>()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endParaRPr lang="pt-BR" dirty="0"/>
          </a:p>
          <a:p>
            <a:pPr marL="857250" lvl="1" indent="-457200">
              <a:buFont typeface="Arial" panose="020B0604020202020204" pitchFamily="34" charset="0"/>
              <a:buChar char="•"/>
            </a:pPr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52A9D8-DE75-FE4D-881A-515419F8A007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FFA3CA4D-AA67-441D-99E6-70789FB05577}" type="slidenum">
              <a:rPr lang="pt-BR" smtClean="0"/>
              <a:pPr>
                <a:defRPr/>
              </a:pPr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406535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Text Box 3"/>
          <p:cNvSpPr txBox="1">
            <a:spLocks noChangeArrowheads="1"/>
          </p:cNvSpPr>
          <p:nvPr/>
        </p:nvSpPr>
        <p:spPr bwMode="auto">
          <a:xfrm>
            <a:off x="6707188" y="6453188"/>
            <a:ext cx="2133600" cy="268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1pPr>
            <a:lvl2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B4619A4C-8313-47A2-91A2-630AA00B1779}" type="slidenum">
              <a:rPr lang="pt-BR" sz="1400">
                <a:solidFill>
                  <a:srgbClr val="898989"/>
                </a:solidFill>
                <a:latin typeface="Arial" charset="0"/>
              </a:rPr>
              <a:pPr algn="r" eaLnBrk="1" hangingPunct="1">
                <a:buClrTx/>
                <a:buFontTx/>
                <a:buNone/>
              </a:pPr>
              <a:t>2</a:t>
            </a:fld>
            <a:endParaRPr lang="pt-BR" sz="1400">
              <a:solidFill>
                <a:srgbClr val="898989"/>
              </a:solidFill>
              <a:latin typeface="Arial" charset="0"/>
            </a:endParaRPr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457200" y="623886"/>
            <a:ext cx="8228013" cy="792163"/>
          </a:xfrm>
        </p:spPr>
        <p:txBody>
          <a:bodyPr/>
          <a:lstStyle/>
          <a:p>
            <a:r>
              <a:rPr lang="en-US" dirty="0"/>
              <a:t>Agenda – Aula 5</a:t>
            </a:r>
          </a:p>
        </p:txBody>
      </p:sp>
      <p:sp>
        <p:nvSpPr>
          <p:cNvPr id="5125" name="Espaço Reservado para Número de Slide 4"/>
          <p:cNvSpPr>
            <a:spLocks noGrp="1"/>
          </p:cNvSpPr>
          <p:nvPr>
            <p:ph type="sldNum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fld id="{A1B141F9-526B-43D9-BBE7-E13A95E5E751}" type="slidenum">
              <a:rPr lang="pt-BR" smtClean="0">
                <a:latin typeface="Arial" charset="0"/>
              </a:rPr>
              <a:pPr/>
              <a:t>2</a:t>
            </a:fld>
            <a:endParaRPr lang="pt-BR" dirty="0">
              <a:latin typeface="Arial" charset="0"/>
            </a:endParaRPr>
          </a:p>
        </p:txBody>
      </p:sp>
      <p:sp>
        <p:nvSpPr>
          <p:cNvPr id="15" name="Content Placeholder 13">
            <a:extLst>
              <a:ext uri="{FF2B5EF4-FFF2-40B4-BE49-F238E27FC236}">
                <a16:creationId xmlns:a16="http://schemas.microsoft.com/office/drawing/2014/main" id="{E93344C0-9250-2D41-93DB-C1529F83AA39}"/>
              </a:ext>
            </a:extLst>
          </p:cNvPr>
          <p:cNvSpPr txBox="1">
            <a:spLocks/>
          </p:cNvSpPr>
          <p:nvPr/>
        </p:nvSpPr>
        <p:spPr bwMode="auto">
          <a:xfrm>
            <a:off x="685800" y="1673225"/>
            <a:ext cx="3733800" cy="45037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defTabSz="449263" rtl="0" eaLnBrk="0" fontAlgn="base" hangingPunct="0">
              <a:spcBef>
                <a:spcPts val="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3200">
                <a:solidFill>
                  <a:srgbClr val="000000"/>
                </a:solidFill>
                <a:latin typeface="+mn-lt"/>
                <a:ea typeface="MS PGothic" pitchFamily="34" charset="-128"/>
                <a:cs typeface="Microsoft YaHei" charset="0"/>
              </a:defRPr>
            </a:lvl1pPr>
            <a:lvl2pPr marL="742950" indent="-285750" algn="l" defTabSz="449263" rtl="0" eaLnBrk="0" fontAlgn="base" hangingPunct="0">
              <a:spcBef>
                <a:spcPts val="7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800">
                <a:solidFill>
                  <a:srgbClr val="000000"/>
                </a:solidFill>
                <a:latin typeface="+mn-lt"/>
                <a:ea typeface="+mn-ea"/>
                <a:cs typeface="Microsoft YaHei" charset="0"/>
              </a:defRPr>
            </a:lvl2pPr>
            <a:lvl3pPr marL="1143000" indent="-228600" algn="l" defTabSz="449263" rtl="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400">
                <a:solidFill>
                  <a:srgbClr val="000000"/>
                </a:solidFill>
                <a:latin typeface="+mn-lt"/>
                <a:ea typeface="+mn-ea"/>
                <a:cs typeface="Microsoft YaHei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000">
                <a:solidFill>
                  <a:srgbClr val="000000"/>
                </a:solidFill>
                <a:latin typeface="+mn-lt"/>
                <a:ea typeface="+mn-ea"/>
                <a:cs typeface="Microsoft YaHei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000">
                <a:solidFill>
                  <a:srgbClr val="000000"/>
                </a:solidFill>
                <a:latin typeface="+mn-lt"/>
                <a:ea typeface="+mn-ea"/>
                <a:cs typeface="Microsoft YaHei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2000">
                <a:solidFill>
                  <a:srgbClr val="000000"/>
                </a:solidFill>
                <a:latin typeface="+mn-lt"/>
                <a:ea typeface="+mn-ea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2000">
                <a:solidFill>
                  <a:srgbClr val="000000"/>
                </a:solidFill>
                <a:latin typeface="+mn-lt"/>
                <a:ea typeface="+mn-ea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2000">
                <a:solidFill>
                  <a:srgbClr val="000000"/>
                </a:solidFill>
                <a:latin typeface="+mn-lt"/>
                <a:ea typeface="+mn-ea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2000">
                <a:solidFill>
                  <a:srgbClr val="000000"/>
                </a:solidFill>
                <a:latin typeface="+mn-lt"/>
                <a:ea typeface="+mn-ea"/>
              </a:defRPr>
            </a:lvl9pPr>
          </a:lstStyle>
          <a:p>
            <a:pPr marL="0" indent="0"/>
            <a:r>
              <a:rPr lang="en-US" sz="2800" kern="0" dirty="0" err="1"/>
              <a:t>Teórica</a:t>
            </a:r>
            <a:r>
              <a:rPr lang="en-US" sz="2800" kern="0" dirty="0"/>
              <a:t> / </a:t>
            </a:r>
            <a:r>
              <a:rPr lang="en-US" sz="2800" kern="0" dirty="0" err="1"/>
              <a:t>Prática</a:t>
            </a:r>
            <a:endParaRPr lang="en-US" sz="2800" kern="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800" dirty="0"/>
              <a:t>Exploratory Data Analysis</a:t>
            </a:r>
            <a:endParaRPr lang="en-US" dirty="0"/>
          </a:p>
          <a:p>
            <a:pPr marL="857250" lvl="2" indent="-457200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sz="1300" dirty="0" err="1">
                <a:ea typeface="MS PGothic" pitchFamily="34" charset="-128"/>
              </a:rPr>
              <a:t>Gráficos</a:t>
            </a:r>
            <a:r>
              <a:rPr lang="en-US" sz="1300" dirty="0">
                <a:ea typeface="MS PGothic" pitchFamily="34" charset="-128"/>
              </a:rPr>
              <a:t> de Barras</a:t>
            </a:r>
          </a:p>
          <a:p>
            <a:pPr marL="857250" lvl="2" indent="-457200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sz="1300" dirty="0" err="1">
                <a:ea typeface="MS PGothic" pitchFamily="34" charset="-128"/>
              </a:rPr>
              <a:t>Histograma</a:t>
            </a:r>
            <a:r>
              <a:rPr lang="en-US" sz="1300" dirty="0">
                <a:ea typeface="MS PGothic" pitchFamily="34" charset="-128"/>
              </a:rPr>
              <a:t> (</a:t>
            </a:r>
            <a:r>
              <a:rPr lang="en-US" sz="1300" dirty="0" err="1">
                <a:ea typeface="MS PGothic" pitchFamily="34" charset="-128"/>
              </a:rPr>
              <a:t>Gráfico</a:t>
            </a:r>
            <a:r>
              <a:rPr lang="en-US" sz="1300" dirty="0">
                <a:ea typeface="MS PGothic" pitchFamily="34" charset="-128"/>
              </a:rPr>
              <a:t> de </a:t>
            </a:r>
            <a:r>
              <a:rPr lang="en-US" sz="1300" dirty="0" err="1">
                <a:ea typeface="MS PGothic" pitchFamily="34" charset="-128"/>
              </a:rPr>
              <a:t>Distribuição</a:t>
            </a:r>
            <a:r>
              <a:rPr lang="en-US" sz="1300" dirty="0">
                <a:ea typeface="MS PGothic" pitchFamily="34" charset="-128"/>
              </a:rPr>
              <a:t>)</a:t>
            </a:r>
          </a:p>
          <a:p>
            <a:pPr marL="857250" lvl="2" indent="-457200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sz="1300" dirty="0" err="1">
                <a:ea typeface="MS PGothic" pitchFamily="34" charset="-128"/>
              </a:rPr>
              <a:t>Gráficos</a:t>
            </a:r>
            <a:r>
              <a:rPr lang="en-US" sz="1300" dirty="0">
                <a:ea typeface="MS PGothic" pitchFamily="34" charset="-128"/>
              </a:rPr>
              <a:t> de </a:t>
            </a:r>
            <a:r>
              <a:rPr lang="en-US" sz="1300" dirty="0" err="1">
                <a:ea typeface="MS PGothic" pitchFamily="34" charset="-128"/>
              </a:rPr>
              <a:t>Dispersão</a:t>
            </a:r>
            <a:endParaRPr lang="en-US" sz="1300" dirty="0">
              <a:ea typeface="MS PGothic" pitchFamily="34" charset="-128"/>
            </a:endParaRPr>
          </a:p>
          <a:p>
            <a:pPr marL="857250" lvl="2" indent="-457200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sz="1300" dirty="0" err="1">
                <a:ea typeface="MS PGothic" pitchFamily="34" charset="-128"/>
              </a:rPr>
              <a:t>Matriz</a:t>
            </a:r>
            <a:r>
              <a:rPr lang="en-US" sz="1300" dirty="0">
                <a:ea typeface="MS PGothic" pitchFamily="34" charset="-128"/>
              </a:rPr>
              <a:t> de </a:t>
            </a:r>
            <a:r>
              <a:rPr lang="en-US" sz="1300" dirty="0" err="1">
                <a:ea typeface="MS PGothic" pitchFamily="34" charset="-128"/>
              </a:rPr>
              <a:t>Correlação</a:t>
            </a:r>
            <a:endParaRPr lang="en-US" sz="1300" dirty="0">
              <a:ea typeface="MS PGothic" pitchFamily="34" charset="-128"/>
            </a:endParaRPr>
          </a:p>
          <a:p>
            <a:pPr marL="857250" lvl="2" indent="-457200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sz="1300" dirty="0">
                <a:ea typeface="MS PGothic" pitchFamily="34" charset="-128"/>
              </a:rPr>
              <a:t>Heatmap</a:t>
            </a:r>
          </a:p>
          <a:p>
            <a:pPr marL="857250" lvl="2" indent="-457200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sz="1300" dirty="0">
                <a:ea typeface="MS PGothic" pitchFamily="34" charset="-128"/>
              </a:rPr>
              <a:t>Violin Plots</a:t>
            </a:r>
          </a:p>
          <a:p>
            <a:pPr marL="857250" lvl="2" indent="-457200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sz="1300" dirty="0">
                <a:ea typeface="MS PGothic" pitchFamily="34" charset="-128"/>
              </a:rPr>
              <a:t>Box Plots</a:t>
            </a:r>
          </a:p>
          <a:p>
            <a:pPr marL="857250" lvl="2" indent="-457200">
              <a:spcBef>
                <a:spcPts val="800"/>
              </a:spcBef>
              <a:buFont typeface="Arial" panose="020B0604020202020204" pitchFamily="34" charset="0"/>
              <a:buChar char="•"/>
            </a:pPr>
            <a:endParaRPr lang="en-US" sz="1300" dirty="0">
              <a:ea typeface="MS PGothic" pitchFamily="34" charset="-128"/>
            </a:endParaRPr>
          </a:p>
          <a:p>
            <a:pPr marL="457200" lvl="1" indent="-457200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sz="1800" kern="0" dirty="0" err="1">
                <a:ea typeface="MS PGothic" pitchFamily="34" charset="-128"/>
              </a:rPr>
              <a:t>Bibliotecas</a:t>
            </a:r>
            <a:r>
              <a:rPr lang="en-US" sz="1800" kern="0" dirty="0">
                <a:ea typeface="MS PGothic" pitchFamily="34" charset="-128"/>
              </a:rPr>
              <a:t> de </a:t>
            </a:r>
            <a:r>
              <a:rPr lang="en-US" sz="1800" kern="0" dirty="0" err="1">
                <a:ea typeface="MS PGothic" pitchFamily="34" charset="-128"/>
              </a:rPr>
              <a:t>gráficos</a:t>
            </a:r>
            <a:endParaRPr lang="en-US" sz="1800" kern="0" dirty="0">
              <a:ea typeface="MS PGothic" pitchFamily="34" charset="-128"/>
            </a:endParaRPr>
          </a:p>
          <a:p>
            <a:pPr marL="857250" lvl="2" indent="-457200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sz="1200" kern="0" dirty="0">
                <a:ea typeface="MS PGothic" pitchFamily="34" charset="-128"/>
              </a:rPr>
              <a:t>Matplotlib</a:t>
            </a:r>
          </a:p>
          <a:p>
            <a:pPr marL="857250" lvl="2" indent="-457200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sz="1200" kern="0" dirty="0">
                <a:ea typeface="MS PGothic" pitchFamily="34" charset="-128"/>
              </a:rPr>
              <a:t>Seaborn</a:t>
            </a:r>
          </a:p>
          <a:p>
            <a:pPr marL="857250" lvl="2" indent="-457200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sz="1200" kern="0" dirty="0" err="1">
                <a:ea typeface="MS PGothic" pitchFamily="34" charset="-128"/>
              </a:rPr>
              <a:t>Geração</a:t>
            </a:r>
            <a:r>
              <a:rPr lang="en-US" sz="1200" kern="0" dirty="0">
                <a:ea typeface="MS PGothic" pitchFamily="34" charset="-128"/>
              </a:rPr>
              <a:t> de </a:t>
            </a:r>
            <a:r>
              <a:rPr lang="en-US" sz="1200" kern="0" dirty="0" err="1">
                <a:ea typeface="MS PGothic" pitchFamily="34" charset="-128"/>
              </a:rPr>
              <a:t>gráficos</a:t>
            </a:r>
            <a:r>
              <a:rPr lang="en-US" sz="1200" kern="0" dirty="0">
                <a:ea typeface="MS PGothic" pitchFamily="34" charset="-128"/>
              </a:rPr>
              <a:t> para EDA</a:t>
            </a:r>
            <a:endParaRPr lang="en-US" sz="1300" dirty="0">
              <a:ea typeface="MS PGothic" pitchFamily="34" charset="-128"/>
            </a:endParaRPr>
          </a:p>
          <a:p>
            <a:pPr marL="400050" lvl="2" indent="0">
              <a:spcBef>
                <a:spcPts val="800"/>
              </a:spcBef>
            </a:pPr>
            <a:endParaRPr lang="en-US" sz="1200" kern="0" dirty="0">
              <a:ea typeface="MS PGothic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916763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1D2B0-DA33-5840-9383-E8C0BE5EA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Violin</a:t>
            </a:r>
            <a:r>
              <a:rPr lang="pt-BR" dirty="0"/>
              <a:t> </a:t>
            </a:r>
            <a:r>
              <a:rPr lang="pt-BR" dirty="0" err="1"/>
              <a:t>Plots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B14138-AA58-EB43-86B0-A2094938D7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/>
              <a:t>É um box </a:t>
            </a:r>
            <a:r>
              <a:rPr lang="pt-BR" dirty="0" err="1"/>
              <a:t>plot</a:t>
            </a:r>
            <a:r>
              <a:rPr lang="pt-BR" dirty="0"/>
              <a:t> combinado com um gráfico de densidade de cada lado.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854BB3-89CA-7340-A0CA-BA10F68E3590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FFA3CA4D-AA67-441D-99E6-70789FB05577}" type="slidenum">
              <a:rPr lang="pt-BR" smtClean="0"/>
              <a:pPr>
                <a:defRPr/>
              </a:pPr>
              <a:t>20</a:t>
            </a:fld>
            <a:endParaRPr lang="pt-B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FFC8E5-39DD-D14B-A514-DF394080EE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3600" y="2922760"/>
            <a:ext cx="48768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2758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04755-A802-A94A-9FE5-6D8181AA9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Violin</a:t>
            </a:r>
            <a:r>
              <a:rPr lang="pt-BR" dirty="0"/>
              <a:t> </a:t>
            </a:r>
            <a:r>
              <a:rPr lang="pt-BR" dirty="0" err="1"/>
              <a:t>Plots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017665-EE23-694A-887C-08BC1F86A8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/>
              <a:t>No Pandas: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pt-BR" dirty="0" err="1"/>
              <a:t>plt.violinplot</a:t>
            </a:r>
            <a:r>
              <a:rPr lang="pt-BR" dirty="0"/>
              <a:t>() – Implementação mais complexa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endParaRPr lang="pt-BR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/>
              <a:t>No </a:t>
            </a:r>
            <a:r>
              <a:rPr lang="pt-BR" dirty="0" err="1"/>
              <a:t>Seaborn</a:t>
            </a:r>
            <a:r>
              <a:rPr lang="pt-BR" dirty="0"/>
              <a:t>: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pt-BR" dirty="0" err="1"/>
              <a:t>sns.violinplot</a:t>
            </a:r>
            <a:r>
              <a:rPr lang="pt-BR" dirty="0"/>
              <a:t>()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endParaRPr lang="pt-BR" dirty="0"/>
          </a:p>
          <a:p>
            <a:pPr marL="857250" lvl="1" indent="-457200">
              <a:buFont typeface="Arial" panose="020B0604020202020204" pitchFamily="34" charset="0"/>
              <a:buChar char="•"/>
            </a:pPr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52A9D8-DE75-FE4D-881A-515419F8A007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FFA3CA4D-AA67-441D-99E6-70789FB05577}" type="slidenum">
              <a:rPr lang="pt-BR" smtClean="0"/>
              <a:pPr>
                <a:defRPr/>
              </a:pPr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054353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Text Box 1"/>
          <p:cNvSpPr txBox="1">
            <a:spLocks noChangeArrowheads="1"/>
          </p:cNvSpPr>
          <p:nvPr/>
        </p:nvSpPr>
        <p:spPr bwMode="auto">
          <a:xfrm>
            <a:off x="755650" y="1700213"/>
            <a:ext cx="8064500" cy="5953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341313" indent="-341313" eaLnBrk="0" hangingPunct="0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741363" indent="-284163" eaLnBrk="0" hangingPunct="0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eaLnBrk="0" hangingPunct="0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eaLnBrk="0" hangingPunct="0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eaLnBrk="0" hangingPunct="0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lvl="1" eaLnBrk="1" hangingPunct="1">
              <a:spcBef>
                <a:spcPts val="700"/>
              </a:spcBef>
              <a:buClr>
                <a:srgbClr val="990000"/>
              </a:buClr>
              <a:buSzPct val="50000"/>
              <a:buFont typeface="Arial" charset="0"/>
              <a:buNone/>
            </a:pPr>
            <a:endParaRPr lang="en-US" sz="2800">
              <a:solidFill>
                <a:srgbClr val="7F7F7F"/>
              </a:solidFill>
              <a:latin typeface="Arial" charset="0"/>
            </a:endParaRPr>
          </a:p>
          <a:p>
            <a:pPr lvl="2" eaLnBrk="1" hangingPunct="1">
              <a:spcBef>
                <a:spcPts val="600"/>
              </a:spcBef>
              <a:buClrTx/>
              <a:buSzPct val="45000"/>
              <a:buFontTx/>
              <a:buNone/>
            </a:pPr>
            <a:endParaRPr lang="en-US">
              <a:solidFill>
                <a:srgbClr val="404040"/>
              </a:solidFill>
              <a:latin typeface="Arial" charset="0"/>
            </a:endParaRPr>
          </a:p>
          <a:p>
            <a:pPr lvl="2" eaLnBrk="1" hangingPunct="1">
              <a:spcBef>
                <a:spcPts val="600"/>
              </a:spcBef>
              <a:buClr>
                <a:srgbClr val="990000"/>
              </a:buClr>
              <a:buSzPct val="45000"/>
              <a:buFont typeface="Arial" charset="0"/>
              <a:buNone/>
            </a:pPr>
            <a:endParaRPr lang="en-US">
              <a:solidFill>
                <a:srgbClr val="404040"/>
              </a:solidFill>
              <a:latin typeface="Arial" charset="0"/>
            </a:endParaRPr>
          </a:p>
          <a:p>
            <a:pPr eaLnBrk="1" hangingPunct="1">
              <a:spcBef>
                <a:spcPts val="800"/>
              </a:spcBef>
              <a:buClr>
                <a:srgbClr val="990000"/>
              </a:buClr>
              <a:buSzPct val="55000"/>
              <a:buFont typeface="Arial" charset="0"/>
              <a:buNone/>
            </a:pPr>
            <a:endParaRPr lang="en-US" sz="3200">
              <a:solidFill>
                <a:srgbClr val="404040"/>
              </a:solidFill>
              <a:latin typeface="Arial" charset="0"/>
            </a:endParaRPr>
          </a:p>
        </p:txBody>
      </p:sp>
      <p:sp>
        <p:nvSpPr>
          <p:cNvPr id="152579" name="Text Box 2"/>
          <p:cNvSpPr txBox="1">
            <a:spLocks noChangeArrowheads="1"/>
          </p:cNvSpPr>
          <p:nvPr/>
        </p:nvSpPr>
        <p:spPr bwMode="auto">
          <a:xfrm>
            <a:off x="6707188" y="6453188"/>
            <a:ext cx="2133600" cy="268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37931725" indent="-37474525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algn="r" eaLnBrk="1" hangingPunct="1">
              <a:buClrTx/>
              <a:buFontTx/>
              <a:buNone/>
            </a:pPr>
            <a:fld id="{F3243A0D-D160-3D41-851D-51DAE7E17DA8}" type="slidenum">
              <a:rPr lang="pt-BR" sz="1400">
                <a:solidFill>
                  <a:srgbClr val="898989"/>
                </a:solidFill>
                <a:latin typeface="Arial" charset="0"/>
              </a:rPr>
              <a:pPr algn="r" eaLnBrk="1" hangingPunct="1">
                <a:buClrTx/>
                <a:buFontTx/>
                <a:buNone/>
              </a:pPr>
              <a:t>22</a:t>
            </a:fld>
            <a:endParaRPr lang="pt-BR" sz="1400">
              <a:solidFill>
                <a:srgbClr val="898989"/>
              </a:solidFill>
              <a:latin typeface="Arial" charset="0"/>
            </a:endParaRPr>
          </a:p>
        </p:txBody>
      </p:sp>
      <p:sp>
        <p:nvSpPr>
          <p:cNvPr id="152580" name="Text Box 3"/>
          <p:cNvSpPr txBox="1">
            <a:spLocks noChangeArrowheads="1"/>
          </p:cNvSpPr>
          <p:nvPr/>
        </p:nvSpPr>
        <p:spPr bwMode="auto">
          <a:xfrm>
            <a:off x="755650" y="765175"/>
            <a:ext cx="8064500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37931725" indent="-37474525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sz="3200" b="1" dirty="0" err="1">
                <a:solidFill>
                  <a:srgbClr val="7F7F4C"/>
                </a:solidFill>
                <a:latin typeface="Arial" charset="0"/>
              </a:rPr>
              <a:t>Perguntas</a:t>
            </a:r>
            <a:r>
              <a:rPr lang="en-US" sz="3200" b="1" dirty="0">
                <a:solidFill>
                  <a:srgbClr val="7F7F4C"/>
                </a:solidFill>
                <a:latin typeface="Arial" charset="0"/>
              </a:rPr>
              <a:t>?</a:t>
            </a:r>
          </a:p>
        </p:txBody>
      </p:sp>
      <p:sp>
        <p:nvSpPr>
          <p:cNvPr id="152581" name="Espaço Reservado para Número de Slide 4"/>
          <p:cNvSpPr>
            <a:spLocks noGrp="1"/>
          </p:cNvSpPr>
          <p:nvPr>
            <p:ph type="sldNum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37931725" indent="-37474525" eaLnBrk="0" hangingPunct="0"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eaLnBrk="0" hangingPunct="0"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eaLnBrk="0" hangingPunct="0"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eaLnBrk="0" hangingPunct="0"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fld id="{44521BA4-2927-B741-BCE9-8FB50B8DA788}" type="slidenum">
              <a:rPr lang="pt-BR" sz="1400">
                <a:solidFill>
                  <a:srgbClr val="898989"/>
                </a:solidFill>
                <a:latin typeface="Arial" charset="0"/>
                <a:ea typeface="Microsoft YaHei" charset="0"/>
                <a:cs typeface="Microsoft YaHei" charset="0"/>
              </a:rPr>
              <a:pPr eaLnBrk="1" hangingPunct="1"/>
              <a:t>22</a:t>
            </a:fld>
            <a:endParaRPr lang="pt-BR" sz="1400">
              <a:solidFill>
                <a:srgbClr val="898989"/>
              </a:solidFill>
              <a:latin typeface="Arial" charset="0"/>
              <a:ea typeface="Microsoft YaHei" charset="0"/>
              <a:cs typeface="Microsoft YaHei" charset="0"/>
            </a:endParaRPr>
          </a:p>
        </p:txBody>
      </p:sp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76600" y="2362200"/>
            <a:ext cx="3305175" cy="329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1743055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04755-A802-A94A-9FE5-6D8181AA9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Exercício EDA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017665-EE23-694A-887C-08BC1F86A8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/>
              <a:t>No Pandas: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pt-BR" dirty="0" err="1"/>
              <a:t>plt.violinplot</a:t>
            </a:r>
            <a:r>
              <a:rPr lang="pt-BR" dirty="0"/>
              <a:t>() – Implementação mais complexa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endParaRPr lang="pt-BR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/>
              <a:t>No </a:t>
            </a:r>
            <a:r>
              <a:rPr lang="pt-BR" dirty="0" err="1"/>
              <a:t>Seaborn</a:t>
            </a:r>
            <a:r>
              <a:rPr lang="pt-BR" dirty="0"/>
              <a:t>: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pt-BR" dirty="0" err="1"/>
              <a:t>sns.violinplot</a:t>
            </a:r>
            <a:r>
              <a:rPr lang="pt-BR" dirty="0"/>
              <a:t>()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endParaRPr lang="pt-BR" dirty="0"/>
          </a:p>
          <a:p>
            <a:pPr marL="857250" lvl="1" indent="-457200">
              <a:buFont typeface="Arial" panose="020B0604020202020204" pitchFamily="34" charset="0"/>
              <a:buChar char="•"/>
            </a:pPr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52A9D8-DE75-FE4D-881A-515419F8A007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FFA3CA4D-AA67-441D-99E6-70789FB05577}" type="slidenum">
              <a:rPr lang="pt-BR" smtClean="0"/>
              <a:pPr>
                <a:defRPr/>
              </a:pPr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48462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998FC3-E60B-6D42-A787-A0739EA88B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EDA (</a:t>
            </a:r>
            <a:r>
              <a:rPr lang="pt-BR" dirty="0" err="1"/>
              <a:t>Exploratory</a:t>
            </a:r>
            <a:r>
              <a:rPr lang="pt-BR" dirty="0"/>
              <a:t> Data </a:t>
            </a:r>
            <a:r>
              <a:rPr lang="pt-BR" dirty="0" err="1"/>
              <a:t>Analysis</a:t>
            </a:r>
            <a:r>
              <a:rPr lang="pt-BR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3D8303-66A8-B346-8584-26C59362ED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/>
              <a:t>É uma técnica usada para entender um </a:t>
            </a:r>
            <a:r>
              <a:rPr lang="pt-BR" sz="2800" dirty="0" err="1"/>
              <a:t>dataset</a:t>
            </a:r>
            <a:r>
              <a:rPr lang="pt-BR" sz="2800" dirty="0"/>
              <a:t>, através da sumarização, agrupamento e correlação de suas características e apresentando as mesmas de forma visual.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/>
              <a:t>O objetivo é identificar padrões, relacionamentos, ruídos que possam ajudar a definir melhor um modelo ou apenas para responder a questões de negócio (</a:t>
            </a:r>
            <a:r>
              <a:rPr lang="pt-BR" sz="2800" dirty="0" err="1"/>
              <a:t>first</a:t>
            </a:r>
            <a:r>
              <a:rPr lang="pt-BR" sz="2800" dirty="0"/>
              <a:t> insights)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EAF6C8-B503-3147-8E58-40F3D67F58A6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FFA3CA4D-AA67-441D-99E6-70789FB05577}" type="slidenum">
              <a:rPr lang="pt-BR" smtClean="0"/>
              <a:pPr>
                <a:defRPr/>
              </a:pPr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921932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F45A9-1C9C-FD43-B233-57A136144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AC67F9-E718-B34D-BD28-00D055DD54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/>
              <a:t>Em geral, a estratégia para desenvolver uma análise exploratória é inicialmente fazer todo o data </a:t>
            </a:r>
            <a:r>
              <a:rPr lang="pt-BR" dirty="0" err="1"/>
              <a:t>wrangling</a:t>
            </a:r>
            <a:r>
              <a:rPr lang="pt-BR" dirty="0"/>
              <a:t> / data </a:t>
            </a:r>
            <a:r>
              <a:rPr lang="pt-BR" dirty="0" err="1"/>
              <a:t>preparation</a:t>
            </a:r>
            <a:r>
              <a:rPr lang="pt-BR" dirty="0"/>
              <a:t>, descobrir que questões ou insights precisam ser respondidos e a partir daí, definir qual a melhor representação visual para atender ao requisito.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740DE9-3500-7240-923D-2F4F57AF38F7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FFA3CA4D-AA67-441D-99E6-70789FB05577}" type="slidenum">
              <a:rPr lang="pt-BR" smtClean="0"/>
              <a:pPr>
                <a:defRPr/>
              </a:pPr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165475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E495A-2D99-3041-9783-00575DFFCC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Gráfico de Barras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5D3596-AF43-E349-9DE3-48EC0FF04A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/>
              <a:t>Podem ser horizontais ou verticais e cruzam variáveis categóricas com barras que representam a proporção de valores daquela categoria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6A7E22-D07E-2C44-B1B5-10DB8C2078D4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FFA3CA4D-AA67-441D-99E6-70789FB05577}" type="slidenum">
              <a:rPr lang="pt-BR" smtClean="0"/>
              <a:pPr>
                <a:defRPr/>
              </a:pPr>
              <a:t>5</a:t>
            </a:fld>
            <a:endParaRPr lang="pt-B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53CDBE-A4F4-4E4F-B708-9A4BEDFA7E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3946526"/>
            <a:ext cx="2152754" cy="2387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E0F4117-543C-5843-B5C5-2F19662514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9000" y="3887787"/>
            <a:ext cx="4127500" cy="241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4688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F81B00-722A-3841-AC9E-F6C116D58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Gráfico de Barras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C62572-82FD-9242-AA97-BD9771CEAD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No Pandas: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err="1">
                <a:latin typeface="Courier" pitchFamily="2" charset="0"/>
              </a:rPr>
              <a:t>data_frame.plot.bar</a:t>
            </a:r>
            <a:r>
              <a:rPr lang="en-US" sz="2400" dirty="0">
                <a:latin typeface="Courier" pitchFamily="2" charset="0"/>
              </a:rPr>
              <a:t>()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>
              <a:latin typeface="+mj-lt"/>
            </a:endParaRPr>
          </a:p>
          <a:p>
            <a:r>
              <a:rPr lang="pt-BR" dirty="0"/>
              <a:t>No </a:t>
            </a:r>
            <a:r>
              <a:rPr lang="pt-BR" dirty="0" err="1"/>
              <a:t>Seaborn</a:t>
            </a:r>
            <a:r>
              <a:rPr lang="pt-BR" dirty="0"/>
              <a:t>:</a:t>
            </a:r>
          </a:p>
          <a:p>
            <a:pPr>
              <a:buFont typeface="Times New Roman" pitchFamily="18" charset="0"/>
              <a:buChar char="•"/>
            </a:pPr>
            <a:r>
              <a:rPr lang="pt-BR" sz="2400" dirty="0" err="1">
                <a:latin typeface="Courier" pitchFamily="2" charset="0"/>
              </a:rPr>
              <a:t>sns.barplot</a:t>
            </a:r>
            <a:r>
              <a:rPr lang="pt-BR" sz="2400" dirty="0">
                <a:latin typeface="Courier" pitchFamily="2" charset="0"/>
              </a:rPr>
              <a:t>()</a:t>
            </a:r>
            <a:endParaRPr lang="pt-BR" sz="2400" dirty="0">
              <a:latin typeface="+mj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548881-0015-1D44-A592-675C464D31A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FFA3CA4D-AA67-441D-99E6-70789FB05577}" type="slidenum">
              <a:rPr lang="pt-BR" smtClean="0"/>
              <a:pPr>
                <a:defRPr/>
              </a:pPr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899856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1D2B0-DA33-5840-9383-E8C0BE5EA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Histograma / Distribuição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B14138-AA58-EB43-86B0-A2094938D7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/>
              <a:t>Frequência de ocorrências de uma variável em um determinado intervalo.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854BB3-89CA-7340-A0CA-BA10F68E3590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FFA3CA4D-AA67-441D-99E6-70789FB05577}" type="slidenum">
              <a:rPr lang="pt-BR" smtClean="0"/>
              <a:pPr>
                <a:defRPr/>
              </a:pPr>
              <a:t>7</a:t>
            </a:fld>
            <a:endParaRPr lang="pt-B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5968FB-0F1D-FF42-8171-A96BCB2593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7900" y="2790762"/>
            <a:ext cx="4648200" cy="3935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707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1D2B0-DA33-5840-9383-E8C0BE5EA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Histograma / Distribuição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B14138-AA58-EB43-86B0-A2094938D7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/>
              <a:t>Medidas Resumo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pt-BR" dirty="0"/>
              <a:t>Simetria</a:t>
            </a:r>
          </a:p>
          <a:p>
            <a:pPr marL="400050" lvl="1" indent="0"/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854BB3-89CA-7340-A0CA-BA10F68E3590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FFA3CA4D-AA67-441D-99E6-70789FB05577}" type="slidenum">
              <a:rPr lang="pt-BR" smtClean="0"/>
              <a:pPr>
                <a:defRPr/>
              </a:pPr>
              <a:t>8</a:t>
            </a:fld>
            <a:endParaRPr lang="pt-BR"/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DB21BFE9-2A67-F44A-9439-B9459F1C7B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400" y="1600200"/>
            <a:ext cx="2214914" cy="4418077"/>
          </a:xfrm>
          <a:prstGeom prst="rect">
            <a:avLst/>
          </a:prstGeom>
        </p:spPr>
      </p:pic>
      <p:pic>
        <p:nvPicPr>
          <p:cNvPr id="9" name="Picture 8" descr="A close up of a map&#10;&#10;Description automatically generated">
            <a:extLst>
              <a:ext uri="{FF2B5EF4-FFF2-40B4-BE49-F238E27FC236}">
                <a16:creationId xmlns:a16="http://schemas.microsoft.com/office/drawing/2014/main" id="{A2CA280A-64AB-F84A-80B8-C27E0C7CF3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429000"/>
            <a:ext cx="4254500" cy="2589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6665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1D2B0-DA33-5840-9383-E8C0BE5EA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Histograma / Distribuição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B14138-AA58-EB43-86B0-A2094938D7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/>
              <a:t>Medidas Resumo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pt-BR" dirty="0"/>
              <a:t>Curtose</a:t>
            </a:r>
          </a:p>
          <a:p>
            <a:pPr marL="400050" lvl="1" indent="0"/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854BB3-89CA-7340-A0CA-BA10F68E3590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FFA3CA4D-AA67-441D-99E6-70789FB05577}" type="slidenum">
              <a:rPr lang="pt-BR" smtClean="0"/>
              <a:pPr>
                <a:defRPr/>
              </a:pPr>
              <a:t>9</a:t>
            </a:fld>
            <a:endParaRPr lang="pt-BR"/>
          </a:p>
        </p:txBody>
      </p:sp>
      <p:pic>
        <p:nvPicPr>
          <p:cNvPr id="6" name="Picture 5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70535AD4-19D6-5E4A-88A4-0DD1102EDA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2865438"/>
            <a:ext cx="5709413" cy="372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996261"/>
      </p:ext>
    </p:extLst>
  </p:cSld>
  <p:clrMapOvr>
    <a:masterClrMapping/>
  </p:clrMapOvr>
</p:sld>
</file>

<file path=ppt/theme/theme1.xml><?xml version="1.0" encoding="utf-8"?>
<a:theme xmlns:a="http://schemas.openxmlformats.org/drawingml/2006/main" name="2_Tema do Office">
  <a:themeElements>
    <a:clrScheme name="Tema do Offic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Tema do Office">
      <a:majorFont>
        <a:latin typeface="Calibri"/>
        <a:ea typeface="Microsoft YaHei"/>
        <a:cs typeface=""/>
      </a:majorFont>
      <a:minorFont>
        <a:latin typeface="Calibri"/>
        <a:ea typeface="Microsoft YaHei"/>
        <a:cs typeface="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Calibri" pitchFamily="32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Calibri" pitchFamily="32" charset="0"/>
            <a:cs typeface="Arial" charset="0"/>
          </a:defRPr>
        </a:defPPr>
      </a:lstStyle>
    </a:lnDef>
  </a:objectDefaults>
  <a:extraClrSchemeLst>
    <a:extraClrScheme>
      <a:clrScheme name="Tema do Offic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o Offic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ma do Offic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o Offic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o Offic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o Offic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o Offic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ema do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32242</TotalTime>
  <Words>799</Words>
  <Application>Microsoft Macintosh PowerPoint</Application>
  <PresentationFormat>On-screen Show (4:3)</PresentationFormat>
  <Paragraphs>138</Paragraphs>
  <Slides>23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Arial</vt:lpstr>
      <vt:lpstr>Calibri</vt:lpstr>
      <vt:lpstr>Courier</vt:lpstr>
      <vt:lpstr>Times New Roman</vt:lpstr>
      <vt:lpstr>Wingdings</vt:lpstr>
      <vt:lpstr>2_Tema do Office</vt:lpstr>
      <vt:lpstr>PowerPoint Presentation</vt:lpstr>
      <vt:lpstr>Agenda – Aula 5</vt:lpstr>
      <vt:lpstr>EDA (Exploratory Data Analysis)</vt:lpstr>
      <vt:lpstr>EDA</vt:lpstr>
      <vt:lpstr>Gráfico de Barras</vt:lpstr>
      <vt:lpstr>Gráfico de Barras</vt:lpstr>
      <vt:lpstr>Histograma / Distribuição</vt:lpstr>
      <vt:lpstr>Histograma / Distribuição</vt:lpstr>
      <vt:lpstr>Histograma / Distribuição</vt:lpstr>
      <vt:lpstr>Histograma / Distribuição</vt:lpstr>
      <vt:lpstr>Gráfico de Dispersão</vt:lpstr>
      <vt:lpstr>Gráfico de Dispersão</vt:lpstr>
      <vt:lpstr>Matriz de Correlação</vt:lpstr>
      <vt:lpstr>Matriz de Correlação</vt:lpstr>
      <vt:lpstr>Heatmap (Mapa de Calor)</vt:lpstr>
      <vt:lpstr>Heatmap (Mapa de Calor)</vt:lpstr>
      <vt:lpstr>Box Plots</vt:lpstr>
      <vt:lpstr>Box Plots</vt:lpstr>
      <vt:lpstr>Box Plots</vt:lpstr>
      <vt:lpstr>Violin Plots</vt:lpstr>
      <vt:lpstr>Violin Plots</vt:lpstr>
      <vt:lpstr>PowerPoint Presentation</vt:lpstr>
      <vt:lpstr>Exercício EDA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SustNMS</dc:title>
  <dc:creator>Carlos H. Costa;Marcelo Amaral</dc:creator>
  <cp:lastModifiedBy>Fulvio Mascara</cp:lastModifiedBy>
  <cp:revision>2431</cp:revision>
  <cp:lastPrinted>1601-01-01T00:00:00Z</cp:lastPrinted>
  <dcterms:created xsi:type="dcterms:W3CDTF">2011-03-10T17:40:53Z</dcterms:created>
  <dcterms:modified xsi:type="dcterms:W3CDTF">2019-11-27T05:26:36Z</dcterms:modified>
</cp:coreProperties>
</file>